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M Hanna" charset="1" panose="02000503000000020003"/>
      <p:regular r:id="rId10"/>
    </p:embeddedFont>
    <p:embeddedFont>
      <p:font typeface="Source Han Sans KR Medium" charset="1" panose="020B0600000000000000"/>
      <p:regular r:id="rId11"/>
    </p:embeddedFont>
    <p:embeddedFont>
      <p:font typeface="Source Han Sans KR Medium Bold" charset="1" panose="020B0800000000000000"/>
      <p:regular r:id="rId12"/>
    </p:embeddedFont>
    <p:embeddedFont>
      <p:font typeface="Source Han Sans KR Normal" charset="1" panose="020B0400000000000000"/>
      <p:regular r:id="rId13"/>
    </p:embeddedFont>
    <p:embeddedFont>
      <p:font typeface="Source Han Sans KR Normal Bold" charset="1" panose="020B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39" Target="slides/slide2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7.png" Type="http://schemas.openxmlformats.org/officeDocument/2006/relationships/image"/><Relationship Id="rId5" Target="../media/image28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902445" y="2961412"/>
            <a:ext cx="7479338" cy="367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ea typeface="BM Hanna"/>
              </a:rPr>
              <a:t>현재 내가 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ea typeface="BM Hanna"/>
              </a:rPr>
              <a:t>차릴 수 있는 </a:t>
            </a:r>
          </a:p>
          <a:p>
            <a:pPr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ea typeface="BM Hanna"/>
              </a:rPr>
              <a:t>규모의 카페는?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02445" y="1897391"/>
            <a:ext cx="821708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46">
                <a:solidFill>
                  <a:srgbClr val="94DDDE"/>
                </a:solidFill>
                <a:latin typeface="Source Han Sans KR Normal"/>
              </a:rPr>
              <a:t>2022 데이터 크롤링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02445" y="7188189"/>
            <a:ext cx="8217084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0"/>
              </a:lnSpc>
            </a:pPr>
            <a:r>
              <a:rPr lang="en-US" sz="3200">
                <a:solidFill>
                  <a:srgbClr val="FFFFFF"/>
                </a:solidFill>
                <a:ea typeface="Source Han Sans KR Medium"/>
              </a:rPr>
              <a:t>크롱조</a:t>
            </a:r>
          </a:p>
          <a:p>
            <a:pPr>
              <a:lnSpc>
                <a:spcPts val="464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13354" y="2145603"/>
            <a:ext cx="7661293" cy="59957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470656"/>
            <a:ext cx="11977579" cy="36950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302519" y="6676237"/>
            <a:ext cx="11956781" cy="28060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293978"/>
            <a:ext cx="7624973" cy="741355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881855"/>
            <a:ext cx="11808976" cy="60863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3601705"/>
            <a:ext cx="11883679" cy="15417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1-8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146641"/>
            <a:ext cx="1626428" cy="69753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69" t="0" r="269" b="0"/>
          <a:stretch>
            <a:fillRect/>
          </a:stretch>
        </p:blipFill>
        <p:spPr>
          <a:xfrm flipH="false" flipV="false" rot="0">
            <a:off x="8399610" y="2146641"/>
            <a:ext cx="3687357" cy="69753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578429" y="2146641"/>
            <a:ext cx="1790022" cy="69753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2-1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1267" y="5048509"/>
            <a:ext cx="96522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BM Hanna"/>
              </a:rPr>
              <a:t>→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3667" y="5048509"/>
            <a:ext cx="96522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0"/>
              </a:lnSpc>
              <a:spcBef>
                <a:spcPct val="0"/>
              </a:spcBef>
            </a:pPr>
            <a:r>
              <a:rPr lang="en-US" sz="7600">
                <a:solidFill>
                  <a:srgbClr val="FFFFFF"/>
                </a:solidFill>
                <a:latin typeface="BM Hanna"/>
              </a:rPr>
              <a:t>→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1960119"/>
            <a:ext cx="7374183" cy="765177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2-2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153848"/>
            <a:ext cx="6268400" cy="770517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2-3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188737"/>
            <a:ext cx="11369701" cy="32260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281721" y="5414820"/>
            <a:ext cx="11369701" cy="12372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81721" y="6652111"/>
            <a:ext cx="11369701" cy="6279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3-1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3-2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589043"/>
            <a:ext cx="10332392" cy="6236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7740" y="2258890"/>
            <a:ext cx="50428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>
                <a:solidFill>
                  <a:srgbClr val="F7B4A7"/>
                </a:solidFill>
                <a:ea typeface="BM Hanna Bold"/>
              </a:rPr>
              <a:t>목차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914415" y="4055330"/>
            <a:ext cx="8592473" cy="4213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1) 팀원 명단과 팀원별 참여도(%)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2)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주제(문제) 선정 배경/이유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3)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데이터 수집 방법과 "핵심 부분" 소스코드 설명 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4)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데이터 분석 과정 (사용한 분석 모델)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5)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분석 결과 및 문제해결 제안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6)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프로젝트 수행에서 어려웠던 점 + 해결한 방법</a:t>
            </a:r>
          </a:p>
          <a:p>
            <a:pPr algn="just">
              <a:lnSpc>
                <a:spcPts val="4860"/>
              </a:lnSpc>
            </a:pPr>
            <a:r>
              <a:rPr lang="en-US" sz="2700">
                <a:solidFill>
                  <a:srgbClr val="FEFEFE"/>
                </a:solidFill>
                <a:latin typeface="Source Han Sans KR Normal Bold"/>
              </a:rPr>
              <a:t>7) </a:t>
            </a:r>
            <a:r>
              <a:rPr lang="en-US" sz="2700">
                <a:solidFill>
                  <a:srgbClr val="FEFEFE"/>
                </a:solidFill>
                <a:ea typeface="Source Han Sans KR Normal Bold"/>
              </a:rPr>
              <a:t>참고 자료 (출처)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4678" y="2268415"/>
            <a:ext cx="5682831" cy="44119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426557"/>
            <a:ext cx="11958639" cy="683174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3-3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603639"/>
            <a:ext cx="7955776" cy="66546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3-3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36939" y="3728565"/>
            <a:ext cx="9722361" cy="465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93149" indent="-496575" lvl="1">
              <a:lnSpc>
                <a:spcPts val="7498"/>
              </a:lnSpc>
              <a:buFont typeface="Arial"/>
              <a:buChar char="•"/>
            </a:pPr>
            <a:r>
              <a:rPr lang="en-US" sz="4600">
                <a:solidFill>
                  <a:srgbClr val="94DDDE"/>
                </a:solidFill>
                <a:ea typeface="BM Hanna Bold"/>
              </a:rPr>
              <a:t>서울시 카페 창업 면적별 적정가격</a:t>
            </a:r>
          </a:p>
          <a:p>
            <a:pPr marL="993149" indent="-496575" lvl="1">
              <a:lnSpc>
                <a:spcPts val="7498"/>
              </a:lnSpc>
              <a:buFont typeface="Arial"/>
              <a:buChar char="•"/>
            </a:pPr>
            <a:r>
              <a:rPr lang="en-US" sz="4600">
                <a:solidFill>
                  <a:srgbClr val="94DDDE"/>
                </a:solidFill>
                <a:ea typeface="BM Hanna"/>
              </a:rPr>
              <a:t>구마다 창업비용 편차가 있어,              전략적인 선택 필요</a:t>
            </a:r>
          </a:p>
          <a:p>
            <a:pPr marL="993149" indent="-496575" lvl="1">
              <a:lnSpc>
                <a:spcPts val="7498"/>
              </a:lnSpc>
              <a:buFont typeface="Arial"/>
              <a:buChar char="•"/>
            </a:pPr>
            <a:r>
              <a:rPr lang="en-US" sz="4600">
                <a:solidFill>
                  <a:srgbClr val="94DDDE"/>
                </a:solidFill>
                <a:ea typeface="BM Hanna"/>
              </a:rPr>
              <a:t>상가 게시글을 볼 때 중점을 두고         봐야될 것들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91540" y="2276999"/>
            <a:ext cx="716586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7B4A7"/>
                </a:solidFill>
                <a:ea typeface="BM Hanna"/>
              </a:rPr>
              <a:t>분석 결과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3924" y="1904268"/>
            <a:ext cx="6204792" cy="6204792"/>
            <a:chOff x="0" y="0"/>
            <a:chExt cx="8273056" cy="8273056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8273056" cy="8273056"/>
              <a:chOff x="0" y="0"/>
              <a:chExt cx="2540000" cy="254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270000" y="0"/>
                <a:ext cx="1337786" cy="1959176"/>
              </a:xfrm>
              <a:custGeom>
                <a:avLst/>
                <a:gdLst/>
                <a:ahLst/>
                <a:cxnLst/>
                <a:rect r="r" b="b" t="t" l="l"/>
                <a:pathLst>
                  <a:path h="1959176" w="1337786">
                    <a:moveTo>
                      <a:pt x="0" y="0"/>
                    </a:moveTo>
                    <a:lnTo>
                      <a:pt x="0" y="0"/>
                    </a:lnTo>
                    <a:cubicBezTo>
                      <a:pt x="465090" y="0"/>
                      <a:pt x="892978" y="254225"/>
                      <a:pt x="1115382" y="662692"/>
                    </a:cubicBezTo>
                    <a:cubicBezTo>
                      <a:pt x="1337786" y="1071159"/>
                      <a:pt x="1319126" y="1568522"/>
                      <a:pt x="1066741" y="1959176"/>
                    </a:cubicBezTo>
                    <a:lnTo>
                      <a:pt x="533371" y="1614588"/>
                    </a:lnTo>
                    <a:cubicBezTo>
                      <a:pt x="659563" y="1419261"/>
                      <a:pt x="668893" y="1170579"/>
                      <a:pt x="557691" y="966346"/>
                    </a:cubicBezTo>
                    <a:cubicBezTo>
                      <a:pt x="446489" y="762113"/>
                      <a:pt x="232545" y="635000"/>
                      <a:pt x="0" y="635000"/>
                    </a:cubicBezTo>
                    <a:close/>
                  </a:path>
                </a:pathLst>
              </a:custGeom>
              <a:solidFill>
                <a:srgbClr val="F7B4A7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139785" y="1559618"/>
                <a:ext cx="2230067" cy="991611"/>
              </a:xfrm>
              <a:custGeom>
                <a:avLst/>
                <a:gdLst/>
                <a:ahLst/>
                <a:cxnLst/>
                <a:rect r="r" b="b" t="t" l="l"/>
                <a:pathLst>
                  <a:path h="991611" w="2230067">
                    <a:moveTo>
                      <a:pt x="2230067" y="345382"/>
                    </a:moveTo>
                    <a:cubicBezTo>
                      <a:pt x="1997522" y="748161"/>
                      <a:pt x="1563413" y="991611"/>
                      <a:pt x="1098468" y="979985"/>
                    </a:cubicBezTo>
                    <a:cubicBezTo>
                      <a:pt x="633524" y="968359"/>
                      <a:pt x="212124" y="703517"/>
                      <a:pt x="0" y="289619"/>
                    </a:cubicBezTo>
                    <a:lnTo>
                      <a:pt x="565108" y="0"/>
                    </a:lnTo>
                    <a:cubicBezTo>
                      <a:pt x="671170" y="206950"/>
                      <a:pt x="881869" y="339371"/>
                      <a:pt x="1114342" y="345184"/>
                    </a:cubicBezTo>
                    <a:cubicBezTo>
                      <a:pt x="1346814" y="350997"/>
                      <a:pt x="1563869" y="229272"/>
                      <a:pt x="1680141" y="27882"/>
                    </a:cubicBezTo>
                    <a:close/>
                  </a:path>
                </a:pathLst>
              </a:custGeom>
              <a:solidFill>
                <a:srgbClr val="E99DA6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-56717" y="0"/>
                <a:ext cx="1326653" cy="1905000"/>
              </a:xfrm>
              <a:custGeom>
                <a:avLst/>
                <a:gdLst/>
                <a:ahLst/>
                <a:cxnLst/>
                <a:rect r="r" b="b" t="t" l="l"/>
                <a:pathLst>
                  <a:path h="1905000" w="1326653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654" y="635000"/>
                    </a:lnTo>
                    <a:cubicBezTo>
                      <a:pt x="1099801" y="635023"/>
                      <a:pt x="890191" y="756062"/>
                      <a:pt x="776775" y="952528"/>
                    </a:cubicBezTo>
                    <a:cubicBezTo>
                      <a:pt x="663359" y="1148993"/>
                      <a:pt x="663365" y="1391040"/>
                      <a:pt x="776791" y="1587500"/>
                    </a:cubicBezTo>
                    <a:close/>
                  </a:path>
                </a:pathLst>
              </a:custGeom>
              <a:solidFill>
                <a:srgbClr val="D589A8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" w="127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BA7AAB"/>
              </a:solidFill>
            </p:spPr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19332" y="1840595"/>
            <a:ext cx="5131837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3897995"/>
            <a:ext cx="3665201" cy="561145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114877" y="6878342"/>
            <a:ext cx="10851784" cy="138533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831070"/>
            <a:ext cx="976823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31356E"/>
                </a:solidFill>
                <a:ea typeface="BM Hanna"/>
              </a:rPr>
              <a:t>프로젝트 수행에서 어려웠던 점 + 해결한 방법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0880" y="2473125"/>
            <a:ext cx="9569415" cy="96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84"/>
              </a:lnSpc>
            </a:pPr>
            <a:r>
              <a:rPr lang="en-US" sz="8100" spc="-81">
                <a:solidFill>
                  <a:srgbClr val="2B4B82"/>
                </a:solidFill>
                <a:ea typeface="BM Hanna"/>
              </a:rPr>
              <a:t>참고자료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46969" y="4190190"/>
            <a:ext cx="9377237" cy="896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00">
                <a:solidFill>
                  <a:srgbClr val="2B4B82"/>
                </a:solidFill>
                <a:latin typeface="Source Han Sans KR Normal"/>
              </a:rPr>
              <a:t>1. 한경신문기사 &lt;커피 향에 푹 빠진 청춘들…서울 카페 2만5000개 돌파https://www.hankyung.com/economy/article/2022092829251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46969" y="5461685"/>
            <a:ext cx="10173413" cy="125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Source Han Sans KR Normal"/>
              </a:rPr>
              <a:t>2. 서울 열린데이터 광장 - 자치구단위 서울생활인구 일별 집계표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2B4B82"/>
                </a:solidFill>
                <a:latin typeface="Source Han Sans KR Normal"/>
              </a:rPr>
              <a:t>https://data.seoul.go.kr/dataList/OA15379/S/1/datasetView.do#AXexec</a:t>
            </a:r>
          </a:p>
          <a:p>
            <a:pPr>
              <a:lnSpc>
                <a:spcPts val="336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99365" y="2301447"/>
            <a:ext cx="4597438" cy="28420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22122" y="3422741"/>
            <a:ext cx="7312717" cy="37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20"/>
              </a:lnSpc>
            </a:pPr>
            <a:r>
              <a:rPr lang="en-US" sz="8000" spc="-88">
                <a:solidFill>
                  <a:srgbClr val="2B4B82"/>
                </a:solidFill>
                <a:ea typeface="BM Hanna"/>
              </a:rPr>
              <a:t>감사합니다!</a:t>
            </a:r>
          </a:p>
          <a:p>
            <a:pPr>
              <a:lnSpc>
                <a:spcPts val="9920"/>
              </a:lnSpc>
            </a:pPr>
            <a:r>
              <a:rPr lang="en-US" sz="8000" spc="-88">
                <a:solidFill>
                  <a:srgbClr val="2B4B82"/>
                </a:solidFill>
                <a:ea typeface="BM Hanna"/>
              </a:rPr>
              <a:t>질문이 </a:t>
            </a:r>
          </a:p>
          <a:p>
            <a:pPr>
              <a:lnSpc>
                <a:spcPts val="9920"/>
              </a:lnSpc>
            </a:pPr>
            <a:r>
              <a:rPr lang="en-US" sz="8000" spc="-88">
                <a:solidFill>
                  <a:srgbClr val="2B4B82"/>
                </a:solidFill>
                <a:ea typeface="BM Hanna"/>
              </a:rPr>
              <a:t>있으신가요?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63519" y="1317968"/>
            <a:ext cx="7493792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20"/>
              </a:lnSpc>
            </a:pPr>
            <a:r>
              <a:rPr lang="en-US" sz="8100">
                <a:solidFill>
                  <a:srgbClr val="F7B4A7"/>
                </a:solidFill>
                <a:ea typeface="BM Hanna Bold"/>
              </a:rPr>
              <a:t>팀원 명단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63519" y="2936508"/>
            <a:ext cx="7493792" cy="162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spc="209">
                <a:solidFill>
                  <a:srgbClr val="FEFEFE"/>
                </a:solidFill>
                <a:ea typeface="Source Han Sans KR Normal Bold"/>
              </a:rPr>
              <a:t>조장_ 김연수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latin typeface="Source Han Sans KR Normal"/>
              </a:rPr>
              <a:t>2014301502 소프트웨어학과 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ea typeface="Source Han Sans KR Normal"/>
              </a:rPr>
              <a:t>참여도:  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63519" y="4896529"/>
            <a:ext cx="7493792" cy="162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spc="209">
                <a:solidFill>
                  <a:srgbClr val="FFFFFF"/>
                </a:solidFill>
                <a:ea typeface="Source Han Sans KR Normal Bold"/>
              </a:rPr>
              <a:t>조원_ 조연우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latin typeface="Source Han Sans KR Normal"/>
              </a:rPr>
              <a:t>2019203086 소프트웨어학과 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ea typeface="Source Han Sans KR Normal"/>
              </a:rPr>
              <a:t>참여도:  %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63519" y="6855567"/>
            <a:ext cx="7493792" cy="1625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9"/>
              </a:lnSpc>
            </a:pPr>
            <a:r>
              <a:rPr lang="en-US" sz="3499" spc="209">
                <a:solidFill>
                  <a:srgbClr val="FFFFFF"/>
                </a:solidFill>
                <a:ea typeface="Source Han Sans KR Normal Bold"/>
              </a:rPr>
              <a:t>조원_ 이강원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latin typeface="Source Han Sans KR Normal"/>
              </a:rPr>
              <a:t>2014203069 경영학과 </a:t>
            </a:r>
          </a:p>
          <a:p>
            <a:pPr>
              <a:lnSpc>
                <a:spcPts val="4379"/>
              </a:lnSpc>
            </a:pPr>
            <a:r>
              <a:rPr lang="en-US" sz="2900" spc="174">
                <a:solidFill>
                  <a:srgbClr val="94DDDE"/>
                </a:solidFill>
                <a:ea typeface="Source Han Sans KR Normal"/>
              </a:rPr>
              <a:t>참여도:  %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04675" y="2556218"/>
            <a:ext cx="3874545" cy="51225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81281" y="3358635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793" y="4342477"/>
            <a:ext cx="461865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605283" y="2538301"/>
            <a:ext cx="9654017" cy="636754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5391894" y="2899060"/>
            <a:ext cx="1867406" cy="6734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05283" y="1097979"/>
            <a:ext cx="9285723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4899">
                <a:solidFill>
                  <a:srgbClr val="2B4B82"/>
                </a:solidFill>
                <a:ea typeface="BM Hanna"/>
              </a:rPr>
              <a:t>주제 선정 배경/이유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9458" y="432483"/>
            <a:ext cx="348635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553080" y="2622682"/>
            <a:ext cx="5468877" cy="71779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272196" y="2622682"/>
            <a:ext cx="5280884" cy="717790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1721" y="1004235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수집 방법과 소스코드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9458" y="432483"/>
            <a:ext cx="3486358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297658"/>
            <a:ext cx="9811046" cy="737663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641538" y="7090717"/>
            <a:ext cx="3177053" cy="17473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1721" y="1004235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수집 방법과 소스코드 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281721" y="2304334"/>
            <a:ext cx="5684851" cy="63256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281721" y="8884763"/>
            <a:ext cx="12908760" cy="74707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292216"/>
            <a:ext cx="6798252" cy="24656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281721" y="4767145"/>
            <a:ext cx="5394800" cy="50218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28732" y="620209"/>
            <a:ext cx="4490394" cy="45232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81721" y="2150800"/>
            <a:ext cx="3395793" cy="24118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677513" y="2150800"/>
            <a:ext cx="3429752" cy="24118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677513" y="4562608"/>
            <a:ext cx="3429752" cy="245343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1164" t="0" r="1164" b="0"/>
          <a:stretch>
            <a:fillRect/>
          </a:stretch>
        </p:blipFill>
        <p:spPr>
          <a:xfrm flipH="false" flipV="false" rot="0">
            <a:off x="5281721" y="4562608"/>
            <a:ext cx="3395793" cy="245343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81721" y="798069"/>
            <a:ext cx="11369701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20"/>
              </a:lnSpc>
            </a:pPr>
            <a:r>
              <a:rPr lang="en-US" sz="7600">
                <a:solidFill>
                  <a:srgbClr val="FFFFFF"/>
                </a:solidFill>
                <a:ea typeface="BM Hanna Bold"/>
              </a:rPr>
              <a:t>데이터 분석 과정 1-3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281721" y="7016039"/>
            <a:ext cx="11565448" cy="21028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DAFVTGKJ3VY</dc:identifier>
  <dcterms:modified xsi:type="dcterms:W3CDTF">2011-08-01T06:04:30Z</dcterms:modified>
  <cp:revision>1</cp:revision>
  <dc:title>기술이 교육을 혁신하는 방식</dc:title>
</cp:coreProperties>
</file>